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</p:sldIdLst>
  <p:sldSz cy="10058400" cx="7772400"/>
  <p:notesSz cx="6858000" cy="9144000"/>
  <p:embeddedFontLst>
    <p:embeddedFont>
      <p:font typeface="Arial Narrow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000000"/>
          </p15:clr>
        </p15:guide>
        <p15:guide id="2" pos="2448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4" roundtripDataSignature="AMtx7mjjBkoIaIOgO7pCUsLnd0y+YdJr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12B4A74F-14B9-49F9-A937-87CD22FBF3CB}">
  <a:tblStyle styleId="{12B4A74F-14B9-49F9-A937-87CD22FBF3C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rialNarrow-bold.fntdata"/><Relationship Id="rId10" Type="http://schemas.openxmlformats.org/officeDocument/2006/relationships/font" Target="fonts/ArialNarrow-regular.fntdata"/><Relationship Id="rId13" Type="http://schemas.openxmlformats.org/officeDocument/2006/relationships/font" Target="fonts/ArialNarrow-boldItalic.fntdata"/><Relationship Id="rId12" Type="http://schemas.openxmlformats.org/officeDocument/2006/relationships/font" Target="fonts/ArialNarr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236787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2236787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2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2236787" y="1143000"/>
            <a:ext cx="2384425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f575351c3_0_7:notes"/>
          <p:cNvSpPr/>
          <p:nvPr>
            <p:ph idx="2" type="sldImg"/>
          </p:nvPr>
        </p:nvSpPr>
        <p:spPr>
          <a:xfrm>
            <a:off x="2236787" y="1143000"/>
            <a:ext cx="2384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f575351c3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f575351c3_0_7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title"/>
          </p:nvPr>
        </p:nvSpPr>
        <p:spPr>
          <a:xfrm>
            <a:off x="388937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body"/>
          </p:nvPr>
        </p:nvSpPr>
        <p:spPr>
          <a:xfrm>
            <a:off x="388937" y="2346325"/>
            <a:ext cx="6994525" cy="6638925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88937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427752" y="2658957"/>
            <a:ext cx="3782298" cy="7525174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425450" lvl="0" marL="4572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68300" lvl="2" marL="1371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4339591" y="2658957"/>
            <a:ext cx="3782298" cy="7525174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425450" lvl="0" marL="4572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indent="-400050" lvl="1" marL="9144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–"/>
              <a:defRPr sz="2700"/>
            </a:lvl2pPr>
            <a:lvl3pPr indent="-368300" lvl="2" marL="1371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613966" y="6463454"/>
            <a:ext cx="6606540" cy="1997710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5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613966" y="4263180"/>
            <a:ext cx="6606540" cy="2200274"/>
          </a:xfrm>
          <a:prstGeom prst="rect">
            <a:avLst/>
          </a:prstGeom>
          <a:noFill/>
          <a:ln>
            <a:noFill/>
          </a:ln>
        </p:spPr>
        <p:txBody>
          <a:bodyPr anchorCtr="0" anchor="b" bIns="50925" lIns="101875" spcFirstLastPara="1" rIns="101875" wrap="square" tIns="509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ctrTitle"/>
          </p:nvPr>
        </p:nvSpPr>
        <p:spPr>
          <a:xfrm>
            <a:off x="582930" y="3124624"/>
            <a:ext cx="6606540" cy="2156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subTitle"/>
          </p:nvPr>
        </p:nvSpPr>
        <p:spPr>
          <a:xfrm>
            <a:off x="1165860" y="5699760"/>
            <a:ext cx="5440680" cy="2570480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 rot="5400000">
            <a:off x="2296571" y="4358812"/>
            <a:ext cx="9727776" cy="1922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 rot="5400000">
            <a:off x="-1615267" y="2499374"/>
            <a:ext cx="9727776" cy="5641737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388937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 rot="5400000">
            <a:off x="566737" y="2168525"/>
            <a:ext cx="6638925" cy="6994525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  <a:noFill/>
          <a:ln>
            <a:noFill/>
          </a:ln>
        </p:spPr>
        <p:txBody>
          <a:bodyPr anchorCtr="0" anchor="b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/>
          <p:nvPr>
            <p:ph idx="2" type="pic"/>
          </p:nvPr>
        </p:nvSpPr>
        <p:spPr>
          <a:xfrm>
            <a:off x="1523445" y="898736"/>
            <a:ext cx="4663440" cy="6035040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None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23445" y="7872096"/>
            <a:ext cx="4663440" cy="1180464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10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  <a:noFill/>
          <a:ln>
            <a:noFill/>
          </a:ln>
        </p:spPr>
        <p:txBody>
          <a:bodyPr anchorCtr="0" anchor="b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038793" y="400474"/>
            <a:ext cx="4344988" cy="8584566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1pPr>
            <a:lvl2pPr indent="-425450" lvl="1" marL="91440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2pPr>
            <a:lvl3pPr indent="-400050" lvl="2" marL="13716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indent="-368300" lvl="3" marL="1828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9pPr>
          </a:lstStyle>
          <a:p/>
        </p:txBody>
      </p:sp>
      <p:sp>
        <p:nvSpPr>
          <p:cNvPr id="49" name="Google Shape;49;p11"/>
          <p:cNvSpPr txBox="1"/>
          <p:nvPr>
            <p:ph idx="2" type="body"/>
          </p:nvPr>
        </p:nvSpPr>
        <p:spPr>
          <a:xfrm>
            <a:off x="388621" y="2104814"/>
            <a:ext cx="2557066" cy="6880226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indent="-228600" lvl="2" marL="137160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title"/>
          </p:nvPr>
        </p:nvSpPr>
        <p:spPr>
          <a:xfrm>
            <a:off x="388937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8620" y="2251499"/>
            <a:ext cx="3434160" cy="938318"/>
          </a:xfrm>
          <a:prstGeom prst="rect">
            <a:avLst/>
          </a:prstGeom>
          <a:noFill/>
          <a:ln>
            <a:noFill/>
          </a:ln>
        </p:spPr>
        <p:txBody>
          <a:bodyPr anchorCtr="0" anchor="b" bIns="50925" lIns="101875" spcFirstLastPara="1" rIns="101875" wrap="square" tIns="509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65" name="Google Shape;65;p14"/>
          <p:cNvSpPr txBox="1"/>
          <p:nvPr>
            <p:ph idx="2" type="body"/>
          </p:nvPr>
        </p:nvSpPr>
        <p:spPr>
          <a:xfrm>
            <a:off x="388620" y="3189817"/>
            <a:ext cx="3434160" cy="5795222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683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14"/>
          <p:cNvSpPr txBox="1"/>
          <p:nvPr>
            <p:ph idx="3" type="body"/>
          </p:nvPr>
        </p:nvSpPr>
        <p:spPr>
          <a:xfrm>
            <a:off x="3948272" y="2251499"/>
            <a:ext cx="3435509" cy="938318"/>
          </a:xfrm>
          <a:prstGeom prst="rect">
            <a:avLst/>
          </a:prstGeom>
          <a:noFill/>
          <a:ln>
            <a:noFill/>
          </a:ln>
        </p:spPr>
        <p:txBody>
          <a:bodyPr anchorCtr="0" anchor="b" bIns="50925" lIns="101875" spcFirstLastPara="1" rIns="101875" wrap="square" tIns="509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1pPr>
            <a:lvl2pPr indent="-2286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b="1" sz="22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5pPr>
            <a:lvl6pPr indent="-2286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6pPr>
            <a:lvl7pPr indent="-2286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7pPr>
            <a:lvl8pPr indent="-2286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8pPr>
            <a:lvl9pPr indent="-2286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9pPr>
          </a:lstStyle>
          <a:p/>
        </p:txBody>
      </p:sp>
      <p:sp>
        <p:nvSpPr>
          <p:cNvPr id="67" name="Google Shape;67;p14"/>
          <p:cNvSpPr txBox="1"/>
          <p:nvPr>
            <p:ph idx="4" type="body"/>
          </p:nvPr>
        </p:nvSpPr>
        <p:spPr>
          <a:xfrm>
            <a:off x="3948272" y="3189817"/>
            <a:ext cx="3435509" cy="5795222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400050" lvl="0" marL="45720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1pPr>
            <a:lvl2pPr indent="-368300" lvl="1" marL="9144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8" name="Google Shape;68;p14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88937" y="403225"/>
            <a:ext cx="6994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88937" y="2346325"/>
            <a:ext cx="6994525" cy="6638925"/>
          </a:xfrm>
          <a:prstGeom prst="rect">
            <a:avLst/>
          </a:prstGeom>
          <a:noFill/>
          <a:ln>
            <a:noFill/>
          </a:ln>
        </p:spPr>
        <p:txBody>
          <a:bodyPr anchorCtr="0" anchor="t" bIns="50925" lIns="101875" spcFirstLastPara="1" rIns="101875" wrap="square" tIns="50925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rial"/>
              <a:buChar char="–"/>
              <a:defRPr b="0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3889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2655887" y="9323387"/>
            <a:ext cx="24606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5570537" y="9323387"/>
            <a:ext cx="18129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925" lIns="101875" spcFirstLastPara="1" rIns="101875" wrap="square" tIns="509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300"/>
              <a:buFont typeface="Calibri"/>
              <a:buNone/>
              <a:defRPr b="0" i="0" sz="13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"/>
          <p:cNvSpPr txBox="1"/>
          <p:nvPr/>
        </p:nvSpPr>
        <p:spPr>
          <a:xfrm>
            <a:off x="304800" y="1600200"/>
            <a:ext cx="2308225" cy="7737475"/>
          </a:xfrm>
          <a:prstGeom prst="rect">
            <a:avLst/>
          </a:prstGeom>
          <a:solidFill>
            <a:srgbClr val="A6A6A6"/>
          </a:solidFill>
          <a:ln>
            <a:noFill/>
          </a:ln>
          <a:effectLst>
            <a:outerShdw blurRad="6350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"/>
          <p:cNvSpPr txBox="1"/>
          <p:nvPr/>
        </p:nvSpPr>
        <p:spPr>
          <a:xfrm>
            <a:off x="677875" y="585787"/>
            <a:ext cx="6416700" cy="7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900"/>
              <a:buFont typeface="Arial"/>
              <a:buNone/>
            </a:pPr>
            <a:r>
              <a:rPr b="1" lang="en-US" sz="3900">
                <a:solidFill>
                  <a:srgbClr val="FF0000"/>
                </a:solidFill>
              </a:rPr>
              <a:t>AVID 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333338" y="1146175"/>
            <a:ext cx="71343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"We all have dreams. But in order to make dreams come into reality, it takes an awful lot of determination, dedication, </a:t>
            </a:r>
            <a:r>
              <a:rPr b="1" lang="en-US" sz="1000">
                <a:solidFill>
                  <a:srgbClr val="222222"/>
                </a:solidFill>
                <a:highlight>
                  <a:srgbClr val="FFFFFF"/>
                </a:highlight>
              </a:rPr>
              <a:t>self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-</a:t>
            </a:r>
            <a:r>
              <a:rPr b="1" lang="en-US" sz="1000">
                <a:solidFill>
                  <a:srgbClr val="222222"/>
                </a:solidFill>
                <a:highlight>
                  <a:srgbClr val="FFFFFF"/>
                </a:highlight>
              </a:rPr>
              <a:t>discipline</a:t>
            </a:r>
            <a:r>
              <a:rPr lang="en-US" sz="1000">
                <a:solidFill>
                  <a:srgbClr val="222222"/>
                </a:solidFill>
                <a:highlight>
                  <a:srgbClr val="FFFFFF"/>
                </a:highlight>
              </a:rPr>
              <a:t>, and effort."  -Jesse Owens</a:t>
            </a:r>
            <a:endParaRPr i="0" sz="1000" u="none" cap="none" strike="noStrike">
              <a:solidFill>
                <a:srgbClr val="000000"/>
              </a:solidFill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333375" y="179387"/>
            <a:ext cx="71342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366FF"/>
                </a:solidFill>
              </a:rPr>
              <a:t>Ms. Andre			Clear Lake High School				2019-2020</a:t>
            </a:r>
            <a:r>
              <a:rPr b="0" i="0" lang="en-US" sz="1000" u="none" cap="none" strike="noStrike">
                <a:solidFill>
                  <a:srgbClr val="3366FF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" name="Google Shape;93;p2"/>
          <p:cNvCxnSpPr/>
          <p:nvPr/>
        </p:nvCxnSpPr>
        <p:spPr>
          <a:xfrm>
            <a:off x="333375" y="9531350"/>
            <a:ext cx="7134225" cy="0"/>
          </a:xfrm>
          <a:prstGeom prst="straightConnector1">
            <a:avLst/>
          </a:prstGeom>
          <a:noFill/>
          <a:ln cap="flat" cmpd="sng" w="25400">
            <a:solidFill>
              <a:srgbClr val="7A7A7A"/>
            </a:solidFill>
            <a:prstDash val="solid"/>
            <a:miter lim="262144"/>
            <a:headEnd len="sm" w="sm" type="none"/>
            <a:tailEnd len="sm" w="sm" type="none"/>
          </a:ln>
        </p:spPr>
      </p:cxnSp>
      <p:cxnSp>
        <p:nvCxnSpPr>
          <p:cNvPr id="94" name="Google Shape;94;p2"/>
          <p:cNvCxnSpPr/>
          <p:nvPr/>
        </p:nvCxnSpPr>
        <p:spPr>
          <a:xfrm>
            <a:off x="333375" y="515937"/>
            <a:ext cx="7134225" cy="0"/>
          </a:xfrm>
          <a:prstGeom prst="straightConnector1">
            <a:avLst/>
          </a:prstGeom>
          <a:noFill/>
          <a:ln cap="flat" cmpd="sng" w="25400">
            <a:solidFill>
              <a:srgbClr val="7A7A7A"/>
            </a:solidFill>
            <a:prstDash val="solid"/>
            <a:miter lim="262144"/>
            <a:headEnd len="sm" w="sm" type="none"/>
            <a:tailEnd len="sm" w="sm" type="none"/>
          </a:ln>
        </p:spPr>
      </p:cxnSp>
      <p:sp>
        <p:nvSpPr>
          <p:cNvPr id="95" name="Google Shape;95;p2"/>
          <p:cNvSpPr txBox="1"/>
          <p:nvPr/>
        </p:nvSpPr>
        <p:spPr>
          <a:xfrm>
            <a:off x="333375" y="9569450"/>
            <a:ext cx="7134225" cy="2651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nicoleandre@lakeport.k12.ca.us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2747950" y="1858950"/>
            <a:ext cx="2874300" cy="28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200"/>
              <a:t>Welcome to your AVID class! AVID</a:t>
            </a:r>
            <a:r>
              <a:rPr lang="en-US" sz="1200"/>
              <a:t> </a:t>
            </a:r>
            <a:r>
              <a:rPr lang="en-US" sz="1200"/>
              <a:t>stands for </a:t>
            </a:r>
            <a:r>
              <a:rPr b="1" lang="en-US" sz="1200"/>
              <a:t>Advancement Via Individual Determination</a:t>
            </a:r>
            <a:r>
              <a:rPr lang="en-US" sz="1200"/>
              <a:t>.  This is an academic elective class is </a:t>
            </a:r>
            <a:r>
              <a:rPr lang="en-US" sz="1200"/>
              <a:t>designed</a:t>
            </a:r>
            <a:r>
              <a:rPr lang="en-US" sz="1200"/>
              <a:t> to help students develop </a:t>
            </a:r>
            <a:r>
              <a:rPr lang="en-US" sz="1200"/>
              <a:t>academic</a:t>
            </a:r>
            <a:r>
              <a:rPr lang="en-US" sz="1200"/>
              <a:t> skills, behaviors and attitudes </a:t>
            </a:r>
            <a:r>
              <a:rPr lang="en-US" sz="1200"/>
              <a:t>necessary</a:t>
            </a:r>
            <a:r>
              <a:rPr lang="en-US" sz="1200"/>
              <a:t> to succeed in high school and be successful at the college level.  In the meantime,</a:t>
            </a:r>
            <a:r>
              <a:rPr lang="en-US" sz="1200"/>
              <a:t> </a:t>
            </a:r>
            <a:r>
              <a:rPr lang="en-US" sz="1200"/>
              <a:t>it is your responsibility to attend class regularly and complete </a:t>
            </a:r>
            <a:r>
              <a:rPr lang="en-US" sz="1200"/>
              <a:t>assignments</a:t>
            </a:r>
            <a:r>
              <a:rPr lang="en-US" sz="1200"/>
              <a:t> on time.  It is important for you, as an AVID student, to realize that it is a </a:t>
            </a:r>
            <a:r>
              <a:rPr i="1" lang="en-US" sz="1200"/>
              <a:t>privilege</a:t>
            </a:r>
            <a:r>
              <a:rPr lang="en-US" sz="1200"/>
              <a:t> to be in AVID.  </a:t>
            </a:r>
            <a:r>
              <a:rPr lang="en-US" sz="1200" u="sng"/>
              <a:t>It is not a free ride!</a:t>
            </a:r>
            <a:r>
              <a:rPr lang="en-US" sz="1200"/>
              <a:t> Therefore you must work hard in order to be successful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4713275" y="4910425"/>
            <a:ext cx="2748000" cy="13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As an AVID student, you are expected to behave and be a </a:t>
            </a:r>
            <a:r>
              <a:rPr b="1" lang="en-US" sz="1000">
                <a:solidFill>
                  <a:schemeClr val="dk1"/>
                </a:solidFill>
              </a:rPr>
              <a:t>role model </a:t>
            </a:r>
            <a:r>
              <a:rPr lang="en-US" sz="1000">
                <a:solidFill>
                  <a:schemeClr val="dk1"/>
                </a:solidFill>
              </a:rPr>
              <a:t>for other students in your classes.  Therefore, you must always be </a:t>
            </a:r>
            <a:r>
              <a:rPr i="1" lang="en-US" sz="1000">
                <a:solidFill>
                  <a:schemeClr val="dk1"/>
                </a:solidFill>
              </a:rPr>
              <a:t>punctual, respectful and productive</a:t>
            </a:r>
            <a:r>
              <a:rPr lang="en-US" sz="1000">
                <a:solidFill>
                  <a:schemeClr val="dk1"/>
                </a:solidFill>
              </a:rPr>
              <a:t>.  If a student is off task a verbal warning will occur, then a moved seat, opportunity to work outside, parent contact, and finally a referral to the Vice Principal.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8250" y="2016500"/>
            <a:ext cx="1991150" cy="211117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2744800" y="7406900"/>
            <a:ext cx="4651500" cy="1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not completed and turned in </a:t>
            </a:r>
            <a:r>
              <a:rPr b="1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the assigned date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considered late. If a student is absent on the date work is due, the assignment is due the first day the student returns to school. </a:t>
            </a:r>
            <a:r>
              <a:rPr b="1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LATE WORK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only receive partial credit (70% of the assignment total).  </a:t>
            </a:r>
            <a:r>
              <a:rPr b="1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INCOMPLETE LATE WORK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not be graded and will result in a zero for the assignment.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2796862" y="6578149"/>
            <a:ext cx="47133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i="0" lang="en-US" sz="1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Google Classroom </a:t>
            </a: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where many class assignments, discussions, and projects will be posted and turned in.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 code:   4uib3ko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sng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747962" y="1624012"/>
            <a:ext cx="24543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</a:rPr>
              <a:t>Welcome to Freshman AVID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4732980" y="4582200"/>
            <a:ext cx="2874300" cy="2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</a:rPr>
              <a:t>Classroom Expectation &amp; Guidelines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710762" y="7130600"/>
            <a:ext cx="4719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happens if I turn in an assignment late?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793712" y="6289000"/>
            <a:ext cx="47196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Where do I go to find assignments?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333300" y="1671563"/>
            <a:ext cx="225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latin typeface="Arial"/>
                <a:ea typeface="Arial"/>
                <a:cs typeface="Arial"/>
                <a:sym typeface="Arial"/>
              </a:rPr>
              <a:t>Class Rules</a:t>
            </a:r>
            <a:endParaRPr b="0" i="0" sz="14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417450" y="2089900"/>
            <a:ext cx="2082900" cy="16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90487" lvl="0" marL="904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Be respectful to yourself, your classmates and your environment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90487" lvl="0" marL="904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Follow directions, class procedures, and school policies</a:t>
            </a:r>
            <a:endParaRPr sz="11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90487" lvl="0" marL="904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 sz="1100"/>
              <a:t>Make 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choices.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333300" y="4585275"/>
            <a:ext cx="2251200" cy="4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Be in seat when tardy bell rings.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Put proper heading on all papers.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Do no use electronic devices in class without permission.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Use restroom during passing breaks (otherwise points will be removed from your grade)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Maintain a clean and orderly work area.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Bring all of your supplies to class daily.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Complete all work and turn it in on time.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0">
                <a:solidFill>
                  <a:schemeClr val="dk1"/>
                </a:solidFill>
              </a:rPr>
              <a:t>All school rules and policies shall be observed within the classroom.</a:t>
            </a:r>
            <a:endParaRPr sz="1200"/>
          </a:p>
        </p:txBody>
      </p:sp>
      <p:pic>
        <p:nvPicPr>
          <p:cNvPr id="108" name="Google Shape;10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375" y="2011338"/>
            <a:ext cx="1866900" cy="19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850" y="4665351"/>
            <a:ext cx="1635453" cy="105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492175" y="3807244"/>
            <a:ext cx="18669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u="sng"/>
              <a:t>Class Expectations</a:t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2796850" y="8387038"/>
            <a:ext cx="39528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Tardies and restroom breaks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2796850" y="8638850"/>
            <a:ext cx="4438500" cy="6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At the </a:t>
            </a:r>
            <a:r>
              <a:rPr lang="en-US" sz="1000"/>
              <a:t>beginning</a:t>
            </a:r>
            <a:r>
              <a:rPr lang="en-US" sz="1000"/>
              <a:t> of each semester every student will be given 60 extra credit points.  Everytime a student is tardy, or leaves the room to go to the restroom, they will lose 10 extra credit points. 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304800" y="665162"/>
            <a:ext cx="2308225" cy="8672512"/>
          </a:xfrm>
          <a:prstGeom prst="rect">
            <a:avLst/>
          </a:prstGeom>
          <a:solidFill>
            <a:srgbClr val="A6A6A6"/>
          </a:solidFill>
          <a:ln>
            <a:noFill/>
          </a:ln>
          <a:effectLst>
            <a:outerShdw blurRad="6350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333375" y="179387"/>
            <a:ext cx="71342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000"/>
              <a:buFont typeface="Arial"/>
              <a:buNone/>
            </a:pPr>
            <a:r>
              <a:rPr lang="en-US" sz="1000">
                <a:solidFill>
                  <a:srgbClr val="3366FF"/>
                </a:solidFill>
              </a:rPr>
              <a:t>Ms. Andre			Clear Lake High School				2019 - 2020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3366FF"/>
              </a:solidFill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66FF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rgbClr val="3366FF"/>
              </a:solidFill>
            </a:endParaRPr>
          </a:p>
        </p:txBody>
      </p:sp>
      <p:cxnSp>
        <p:nvCxnSpPr>
          <p:cNvPr id="119" name="Google Shape;119;p3"/>
          <p:cNvCxnSpPr/>
          <p:nvPr/>
        </p:nvCxnSpPr>
        <p:spPr>
          <a:xfrm>
            <a:off x="333375" y="9531350"/>
            <a:ext cx="7134225" cy="0"/>
          </a:xfrm>
          <a:prstGeom prst="straightConnector1">
            <a:avLst/>
          </a:prstGeom>
          <a:noFill/>
          <a:ln cap="flat" cmpd="sng" w="25400">
            <a:solidFill>
              <a:srgbClr val="7A7A7A"/>
            </a:solidFill>
            <a:prstDash val="solid"/>
            <a:miter lim="262144"/>
            <a:headEnd len="sm" w="sm" type="none"/>
            <a:tailEnd len="sm" w="sm" type="none"/>
          </a:ln>
        </p:spPr>
      </p:cxnSp>
      <p:cxnSp>
        <p:nvCxnSpPr>
          <p:cNvPr id="120" name="Google Shape;120;p3"/>
          <p:cNvCxnSpPr/>
          <p:nvPr/>
        </p:nvCxnSpPr>
        <p:spPr>
          <a:xfrm>
            <a:off x="333375" y="515937"/>
            <a:ext cx="7134225" cy="0"/>
          </a:xfrm>
          <a:prstGeom prst="straightConnector1">
            <a:avLst/>
          </a:prstGeom>
          <a:noFill/>
          <a:ln cap="flat" cmpd="sng" w="25400">
            <a:solidFill>
              <a:srgbClr val="7A7A7A"/>
            </a:solidFill>
            <a:prstDash val="solid"/>
            <a:miter lim="262144"/>
            <a:headEnd len="sm" w="sm" type="none"/>
            <a:tailEnd len="sm" w="sm" type="none"/>
          </a:ln>
        </p:spPr>
      </p:cxnSp>
      <p:sp>
        <p:nvSpPr>
          <p:cNvPr id="121" name="Google Shape;121;p3"/>
          <p:cNvSpPr txBox="1"/>
          <p:nvPr/>
        </p:nvSpPr>
        <p:spPr>
          <a:xfrm>
            <a:off x="333375" y="9569450"/>
            <a:ext cx="7134225" cy="265112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nicoleandre@lakeport.k12.ca.us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 u="sng">
              <a:solidFill>
                <a:schemeClr val="dk1"/>
              </a:solidFill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2686050" y="893750"/>
            <a:ext cx="47196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You are required to take Focused Notes in your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content classes.  Focused Notes (Cornell Notes) is a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structured way of writing notes that emphasizes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repetition. </a:t>
            </a:r>
            <a:r>
              <a:rPr lang="en-US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Studies have shown that the more </a:t>
            </a:r>
            <a:r>
              <a:rPr lang="en-US" sz="1000">
                <a:solidFill>
                  <a:schemeClr val="dk1"/>
                </a:solidFill>
              </a:rPr>
              <a:t>repetition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you have with a text, the better you will understand it.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I will be checking Focused Notes every Friday.  Focused Notes are a part of your 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grade.  You are required to have an essential question, highlighting or underlining and a summary to </a:t>
            </a:r>
            <a:r>
              <a:rPr lang="en-US" sz="1000">
                <a:solidFill>
                  <a:schemeClr val="dk1"/>
                </a:solidFill>
              </a:rPr>
              <a:t>receive</a:t>
            </a:r>
            <a:r>
              <a:rPr lang="en-US" sz="1000">
                <a:solidFill>
                  <a:schemeClr val="dk1"/>
                </a:solidFill>
              </a:rPr>
              <a:t> full credit. 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2657400" y="643275"/>
            <a:ext cx="4857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</a:rPr>
              <a:t>Focused Notes (Cornell Notes)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2714625" y="2854325"/>
            <a:ext cx="41799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</a:rPr>
              <a:t>WICOR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2726550" y="5271875"/>
            <a:ext cx="4719600" cy="2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Arial"/>
              <a:buNone/>
            </a:pPr>
            <a:r>
              <a:rPr b="1" lang="en-US" sz="1200">
                <a:solidFill>
                  <a:srgbClr val="FF0000"/>
                </a:solidFill>
              </a:rPr>
              <a:t>Binder Check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330200" y="709612"/>
            <a:ext cx="22510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latin typeface="Arial"/>
                <a:ea typeface="Arial"/>
                <a:cs typeface="Arial"/>
                <a:sym typeface="Arial"/>
              </a:rPr>
              <a:t>Grade Scale</a:t>
            </a:r>
            <a:endParaRPr b="0" i="0" sz="1400" u="sng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330200" y="6975475"/>
            <a:ext cx="22510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lang="en-US" sz="1800" u="sng">
                <a:solidFill>
                  <a:schemeClr val="dk1"/>
                </a:solidFill>
              </a:rPr>
              <a:t>Supplies</a:t>
            </a:r>
            <a:endParaRPr b="1" i="0" sz="1400" u="sng" cap="none" strike="noStrike"/>
          </a:p>
        </p:txBody>
      </p:sp>
      <p:graphicFrame>
        <p:nvGraphicFramePr>
          <p:cNvPr id="128" name="Google Shape;128;p3"/>
          <p:cNvGraphicFramePr/>
          <p:nvPr/>
        </p:nvGraphicFramePr>
        <p:xfrm>
          <a:off x="363537" y="1054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{12B4A74F-14B9-49F9-A937-87CD22FBF3CB}</a:tableStyleId>
              </a:tblPr>
              <a:tblGrid>
                <a:gridCol w="312725"/>
                <a:gridCol w="779450"/>
                <a:gridCol w="319075"/>
                <a:gridCol w="773100"/>
              </a:tblGrid>
              <a:tr h="21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A+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98-100%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94% - 9</a:t>
                      </a:r>
                      <a:r>
                        <a:rPr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</a:t>
                      </a: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</a:tr>
              <a:tr h="21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A-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90% - 93%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B+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87% - 89%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</a:tr>
              <a:tr h="2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84% - 86%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B-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80% - 83%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</a:tr>
              <a:tr h="21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C+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77% - 79%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74% - 76%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</a:tr>
              <a:tr h="21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C-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70% - 73%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D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6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0</a:t>
                      </a: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 - 69%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</a:tr>
              <a:tr h="214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F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 Narrow"/>
                        <a:buNone/>
                      </a:pP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= 0% - </a:t>
                      </a:r>
                      <a:r>
                        <a:rPr lang="en-US" sz="8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59</a:t>
                      </a:r>
                      <a:r>
                        <a:rPr b="0" i="0" lang="en-US" sz="800" u="none" cap="none" strike="noStrike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%</a:t>
                      </a:r>
                      <a:endParaRPr sz="1400" u="none" cap="none" strike="noStrike"/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75" marB="4567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675" marB="45675" marR="91450" marL="91450"/>
                </a:tc>
              </a:tr>
            </a:tbl>
          </a:graphicData>
        </a:graphic>
      </p:graphicFrame>
      <p:sp>
        <p:nvSpPr>
          <p:cNvPr id="129" name="Google Shape;129;p3"/>
          <p:cNvSpPr txBox="1"/>
          <p:nvPr/>
        </p:nvSpPr>
        <p:spPr>
          <a:xfrm>
            <a:off x="330088" y="3560750"/>
            <a:ext cx="2251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latin typeface="Arial"/>
                <a:ea typeface="Arial"/>
                <a:cs typeface="Arial"/>
                <a:sym typeface="Arial"/>
              </a:rPr>
              <a:t>Grade Breakdown</a:t>
            </a:r>
            <a:endParaRPr b="1" i="0" sz="1400" u="sng" cap="none" strike="noStrike"/>
          </a:p>
        </p:txBody>
      </p:sp>
      <p:sp>
        <p:nvSpPr>
          <p:cNvPr id="130" name="Google Shape;130;p3"/>
          <p:cNvSpPr txBox="1"/>
          <p:nvPr/>
        </p:nvSpPr>
        <p:spPr>
          <a:xfrm>
            <a:off x="304800" y="4052713"/>
            <a:ext cx="29382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➢"/>
            </a:pPr>
            <a:r>
              <a:rPr lang="en-US" sz="1100"/>
              <a:t>Projects		25%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-US" sz="1100"/>
              <a:t>Binders/Note Checks 	25%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-US" sz="1100"/>
              <a:t>Tutorials 		25%</a:t>
            </a:r>
            <a:endParaRPr sz="1100"/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➢"/>
            </a:pPr>
            <a:r>
              <a:rPr lang="en-US" sz="1100"/>
              <a:t>Home/Classwork	25%</a:t>
            </a:r>
            <a:endParaRPr sz="11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3"/>
          <p:cNvGrpSpPr/>
          <p:nvPr/>
        </p:nvGrpSpPr>
        <p:grpSpPr>
          <a:xfrm>
            <a:off x="396874" y="5499299"/>
            <a:ext cx="2011396" cy="1096993"/>
            <a:chOff x="-63500" y="-38100"/>
            <a:chExt cx="2184400" cy="1394955"/>
          </a:xfrm>
        </p:grpSpPr>
        <p:pic>
          <p:nvPicPr>
            <p:cNvPr id="132" name="Google Shape;132;p3"/>
            <p:cNvPicPr preferRelativeResize="0"/>
            <p:nvPr/>
          </p:nvPicPr>
          <p:blipFill rotWithShape="1">
            <a:blip r:embed="rId3">
              <a:alphaModFix/>
            </a:blip>
            <a:srcRect b="5172" l="0" r="0" t="5172"/>
            <a:stretch/>
          </p:blipFill>
          <p:spPr>
            <a:xfrm>
              <a:off x="0" y="0"/>
              <a:ext cx="2057400" cy="1217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63500" y="-38100"/>
              <a:ext cx="2184400" cy="13949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4" name="Google Shape;134;p3"/>
          <p:cNvSpPr txBox="1"/>
          <p:nvPr/>
        </p:nvSpPr>
        <p:spPr>
          <a:xfrm>
            <a:off x="366713" y="7469187"/>
            <a:ext cx="21843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333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 2-3 inch 3 ring binder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333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Dividers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333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College-ruled paper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333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Highlighters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1333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Pencils &amp; Pens  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2714625" y="3139325"/>
            <a:ext cx="5057700" cy="21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AVID is centered on four areas of study: </a:t>
            </a:r>
            <a:r>
              <a:rPr b="1" lang="en-US" sz="1000">
                <a:solidFill>
                  <a:schemeClr val="dk1"/>
                </a:solidFill>
              </a:rPr>
              <a:t>WICOR</a:t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</a:rPr>
              <a:t>W</a:t>
            </a:r>
            <a:r>
              <a:rPr lang="en-US" sz="1000">
                <a:solidFill>
                  <a:schemeClr val="dk1"/>
                </a:solidFill>
              </a:rPr>
              <a:t>riting, </a:t>
            </a:r>
            <a:r>
              <a:rPr b="1" lang="en-US" sz="1000">
                <a:solidFill>
                  <a:schemeClr val="dk1"/>
                </a:solidFill>
              </a:rPr>
              <a:t>I</a:t>
            </a:r>
            <a:r>
              <a:rPr lang="en-US" sz="1000">
                <a:solidFill>
                  <a:schemeClr val="dk1"/>
                </a:solidFill>
              </a:rPr>
              <a:t>nquiry (question forming and analysis), </a:t>
            </a:r>
            <a:r>
              <a:rPr b="1" lang="en-US" sz="1000">
                <a:solidFill>
                  <a:schemeClr val="dk1"/>
                </a:solidFill>
              </a:rPr>
              <a:t>C</a:t>
            </a:r>
            <a:r>
              <a:rPr lang="en-US" sz="1000">
                <a:solidFill>
                  <a:schemeClr val="dk1"/>
                </a:solidFill>
              </a:rPr>
              <a:t>ollaboration, </a:t>
            </a:r>
            <a:r>
              <a:rPr b="1" lang="en-US" sz="1000">
                <a:solidFill>
                  <a:schemeClr val="dk1"/>
                </a:solidFill>
              </a:rPr>
              <a:t>O</a:t>
            </a:r>
            <a:r>
              <a:rPr lang="en-US" sz="1000">
                <a:solidFill>
                  <a:schemeClr val="dk1"/>
                </a:solidFill>
              </a:rPr>
              <a:t>rganization, </a:t>
            </a:r>
            <a:r>
              <a:rPr b="1" lang="en-US" sz="1000">
                <a:solidFill>
                  <a:schemeClr val="dk1"/>
                </a:solidFill>
              </a:rPr>
              <a:t>R</a:t>
            </a:r>
            <a:r>
              <a:rPr lang="en-US" sz="1000">
                <a:solidFill>
                  <a:schemeClr val="dk1"/>
                </a:solidFill>
              </a:rPr>
              <a:t>eading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You will read and write expository </a:t>
            </a:r>
            <a:r>
              <a:rPr lang="en-US" sz="1000">
                <a:solidFill>
                  <a:schemeClr val="dk1"/>
                </a:solidFill>
              </a:rPr>
              <a:t>texts</a:t>
            </a:r>
            <a:r>
              <a:rPr lang="en-US" sz="1000">
                <a:solidFill>
                  <a:schemeClr val="dk1"/>
                </a:solidFill>
              </a:rPr>
              <a:t> while having to inquire and collaborate with classmates about ideas and various points of view.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You will participate in Socratic Seminars, where you analyze a topic and then discuss the main idea and claims of the text with your classmates.</a:t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en-US" sz="1000">
                <a:solidFill>
                  <a:schemeClr val="dk1"/>
                </a:solidFill>
              </a:rPr>
              <a:t>A large part of the AVID curriculum </a:t>
            </a:r>
            <a:r>
              <a:rPr lang="en-US" sz="1000">
                <a:solidFill>
                  <a:schemeClr val="dk1"/>
                </a:solidFill>
              </a:rPr>
              <a:t>revolves</a:t>
            </a:r>
            <a:r>
              <a:rPr lang="en-US" sz="1000">
                <a:solidFill>
                  <a:schemeClr val="dk1"/>
                </a:solidFill>
              </a:rPr>
              <a:t> around </a:t>
            </a:r>
            <a:r>
              <a:rPr b="1" lang="en-US" sz="1000">
                <a:solidFill>
                  <a:schemeClr val="dk1"/>
                </a:solidFill>
              </a:rPr>
              <a:t>Organization. </a:t>
            </a:r>
            <a:r>
              <a:rPr lang="en-US" sz="1000">
                <a:solidFill>
                  <a:schemeClr val="dk1"/>
                </a:solidFill>
              </a:rPr>
              <a:t>You are required to keep a binder for all your content classes to ensure that you stay organized throughout the year 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6874" y="2474974"/>
            <a:ext cx="2184300" cy="87124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/>
          <p:nvPr/>
        </p:nvSpPr>
        <p:spPr>
          <a:xfrm>
            <a:off x="5905650" y="628650"/>
            <a:ext cx="514200" cy="1356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"/>
          <p:cNvSpPr/>
          <p:nvPr/>
        </p:nvSpPr>
        <p:spPr>
          <a:xfrm>
            <a:off x="5978675" y="1085025"/>
            <a:ext cx="660300" cy="9000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"/>
          <p:cNvSpPr/>
          <p:nvPr/>
        </p:nvSpPr>
        <p:spPr>
          <a:xfrm>
            <a:off x="5978675" y="726600"/>
            <a:ext cx="1476300" cy="1097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3"/>
          <p:cNvSpPr txBox="1"/>
          <p:nvPr/>
        </p:nvSpPr>
        <p:spPr>
          <a:xfrm>
            <a:off x="7528000" y="1046925"/>
            <a:ext cx="1476300" cy="10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978675" y="721050"/>
            <a:ext cx="14763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latin typeface="Calibri"/>
                <a:ea typeface="Calibri"/>
                <a:cs typeface="Calibri"/>
                <a:sym typeface="Calibri"/>
              </a:rPr>
              <a:t>Each Focused Note will be worth 5 points.  I will mark off 1 point if any of the five elements is incomplete. </a:t>
            </a:r>
            <a:endParaRPr b="1"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2726550" y="5541394"/>
            <a:ext cx="4719600" cy="1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Your binder enables you to be organized.  When I check your binders,  I will be looking for no loose papers in the front or back pockets, and all assignments </a:t>
            </a:r>
            <a:r>
              <a:rPr lang="en-US" sz="1000"/>
              <a:t>should</a:t>
            </a:r>
            <a:r>
              <a:rPr lang="en-US" sz="1000"/>
              <a:t> be in the correct </a:t>
            </a:r>
            <a:r>
              <a:rPr lang="en-US" sz="1000"/>
              <a:t>section</a:t>
            </a:r>
            <a:r>
              <a:rPr lang="en-US" sz="1000"/>
              <a:t> in </a:t>
            </a:r>
            <a:r>
              <a:rPr lang="en-US" sz="1000"/>
              <a:t>chronological</a:t>
            </a:r>
            <a:r>
              <a:rPr lang="en-US" sz="1000"/>
              <a:t> order (newest on top, oldest on the bottom).  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Sometimes binder checks will be announced ahead of time, and other times they will be at random.  Always keep your binder organized so you don’t lose points on a binder check.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143" name="Google Shape;143;p3"/>
          <p:cNvSpPr txBox="1"/>
          <p:nvPr/>
        </p:nvSpPr>
        <p:spPr>
          <a:xfrm>
            <a:off x="2761275" y="7347350"/>
            <a:ext cx="36576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0000"/>
                </a:solidFill>
              </a:rPr>
              <a:t>AVID Contract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2761275" y="7647725"/>
            <a:ext cx="4626300" cy="17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AVID is an academic elective.  All students are required to sign the contract.  If at any time the contract is broken the student can be put on AVID probation and/or removed from the AVID program. 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AVID Requirements are: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-US" sz="1000">
                <a:solidFill>
                  <a:schemeClr val="dk1"/>
                </a:solidFill>
              </a:rPr>
              <a:t>Maintain an AVID Binder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-US" sz="1000">
                <a:solidFill>
                  <a:schemeClr val="dk1"/>
                </a:solidFill>
              </a:rPr>
              <a:t>Maintain a 2.5 GPA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-US" sz="1000">
                <a:solidFill>
                  <a:schemeClr val="dk1"/>
                </a:solidFill>
              </a:rPr>
              <a:t>Participate</a:t>
            </a:r>
            <a:r>
              <a:rPr lang="en-US" sz="1000">
                <a:solidFill>
                  <a:schemeClr val="dk1"/>
                </a:solidFill>
              </a:rPr>
              <a:t> in weekly tutorials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-US" sz="1000">
                <a:solidFill>
                  <a:schemeClr val="dk1"/>
                </a:solidFill>
              </a:rPr>
              <a:t>Take Focused Notes 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-"/>
            </a:pPr>
            <a:r>
              <a:rPr lang="en-US" sz="1000">
                <a:solidFill>
                  <a:schemeClr val="dk1"/>
                </a:solidFill>
              </a:rPr>
              <a:t>Take a rigorous curriculum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45" name="Google Shape;145;p3"/>
          <p:cNvSpPr/>
          <p:nvPr/>
        </p:nvSpPr>
        <p:spPr>
          <a:xfrm>
            <a:off x="5334150" y="8089325"/>
            <a:ext cx="514200" cy="1356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"/>
          <p:cNvSpPr/>
          <p:nvPr/>
        </p:nvSpPr>
        <p:spPr>
          <a:xfrm>
            <a:off x="5521425" y="8545625"/>
            <a:ext cx="660300" cy="9000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3"/>
          <p:cNvSpPr/>
          <p:nvPr/>
        </p:nvSpPr>
        <p:spPr>
          <a:xfrm>
            <a:off x="5521425" y="8218913"/>
            <a:ext cx="1476300" cy="10971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"/>
          <p:cNvSpPr txBox="1"/>
          <p:nvPr/>
        </p:nvSpPr>
        <p:spPr>
          <a:xfrm>
            <a:off x="5546775" y="8180088"/>
            <a:ext cx="1425600" cy="10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Occasionally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there will be extra credit opportunities that will be announced.  PAY ATTENTION! </a:t>
            </a:r>
            <a:r>
              <a:rPr i="1" lang="en-US" sz="1000">
                <a:latin typeface="Calibri"/>
                <a:ea typeface="Calibri"/>
                <a:cs typeface="Calibri"/>
                <a:sym typeface="Calibri"/>
              </a:rPr>
              <a:t>Please do not ask for extra credit. </a:t>
            </a: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 I will not give it. 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549653">
            <a:off x="4631175" y="6726095"/>
            <a:ext cx="684047" cy="868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f575351c3_0_7"/>
          <p:cNvSpPr txBox="1"/>
          <p:nvPr/>
        </p:nvSpPr>
        <p:spPr>
          <a:xfrm>
            <a:off x="895350" y="476250"/>
            <a:ext cx="5981700" cy="91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Clear Lake High School AVID Contract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Times New Roman"/>
                <a:ea typeface="Times New Roman"/>
                <a:cs typeface="Times New Roman"/>
                <a:sym typeface="Times New Roman"/>
              </a:rPr>
              <a:t>Advancement Via Individual Determination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Name of Student:__________________________________Enrollment Date:______________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AVID is a program that prepares students for four-year college eligibility.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Student goals: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Academic success in high school/college preparatory classes.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Successful completion of high school/college eligibility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Enrollment in four-year college or university after high school graduation.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Student Responsibilities: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Maintain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satisfactory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citizenship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and attendance in all classes.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Maintain the AVID binder contents including, but not limited to, assignment sheet and Focused notes.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Complete </a:t>
            </a: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homework assignments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Maintain an average GPA of 2.5 of higher in all classes.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Student Agreement: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 agree to accept enrollment into the AVID elective class, which will offer academic support to me.  I want to succeed and I understand I that I must take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individual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responsibility for my own success. I understand that in order to give fair consideration to my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involvement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with the program, I must commit to remaining enrolled in the AVID elective for at least one year and that I will be allowed to remain in the program only if I meet the student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responsibilities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outlined above.  I also understand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studies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show I will be most likely to demonstrate academic improvement if I remain in the program for at least three years.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Student Signature: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___________________________________________________________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Times New Roman"/>
                <a:ea typeface="Times New Roman"/>
                <a:cs typeface="Times New Roman"/>
                <a:sym typeface="Times New Roman"/>
              </a:rPr>
              <a:t>Support Statement: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 We agree to support the efforts of this student in meeting the goals outlined above.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				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AVID Teacher Signature 			                         Parent Signature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 </a:t>
            </a: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                       		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____________________________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imes New Roman"/>
                <a:ea typeface="Times New Roman"/>
                <a:cs typeface="Times New Roman"/>
                <a:sym typeface="Times New Roman"/>
              </a:rPr>
              <a:t>AVID Counselor Signature 					Site Administrator Signature: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g5f575351c3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925" y="226701"/>
            <a:ext cx="1635453" cy="105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2015-07-15T01:17:38Z</dcterms:created>
  <dc:creator>Tori A Gorosave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